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4"/>
  </p:sldMasterIdLst>
  <p:notesMasterIdLst>
    <p:notesMasterId r:id="rId18"/>
  </p:notesMasterIdLst>
  <p:sldIdLst>
    <p:sldId id="269" r:id="rId5"/>
    <p:sldId id="267" r:id="rId6"/>
    <p:sldId id="275" r:id="rId7"/>
    <p:sldId id="294" r:id="rId8"/>
    <p:sldId id="287" r:id="rId9"/>
    <p:sldId id="288" r:id="rId10"/>
    <p:sldId id="289" r:id="rId11"/>
    <p:sldId id="290" r:id="rId12"/>
    <p:sldId id="295" r:id="rId13"/>
    <p:sldId id="291" r:id="rId14"/>
    <p:sldId id="293" r:id="rId15"/>
    <p:sldId id="29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3121" autoAdjust="0"/>
  </p:normalViewPr>
  <p:slideViewPr>
    <p:cSldViewPr snapToGrid="0">
      <p:cViewPr>
        <p:scale>
          <a:sx n="75" d="100"/>
          <a:sy n="75" d="100"/>
        </p:scale>
        <p:origin x="-112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3204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50FB-7180-4B2F-B986-560A502C0FD2}" type="datetimeFigureOut">
              <a:rPr lang="en-CA" smtClean="0"/>
              <a:t>17/01/2017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BE5FA-577F-494C-BF44-7C43264385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2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E5FA-577F-494C-BF44-7C43264385B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8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E5FA-577F-494C-BF44-7C43264385B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8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E5FA-577F-494C-BF44-7C43264385B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8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E5FA-577F-494C-BF44-7C43264385B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8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E5FA-577F-494C-BF44-7C43264385B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8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E5FA-577F-494C-BF44-7C43264385B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8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E5FA-577F-494C-BF44-7C43264385B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89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E5FA-577F-494C-BF44-7C43264385B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8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a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4848147"/>
          </a:xfrm>
          <a:prstGeom prst="rect">
            <a:avLst/>
          </a:prstGeom>
          <a:solidFill>
            <a:srgbClr val="CEEBF3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pptbk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/>
          <a:stretch/>
        </p:blipFill>
        <p:spPr>
          <a:xfrm>
            <a:off x="0" y="4777230"/>
            <a:ext cx="9144000" cy="208077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7848" y="2164357"/>
            <a:ext cx="820799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aplesoft_logo_Cyber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8" y="825991"/>
            <a:ext cx="2168557" cy="997447"/>
          </a:xfrm>
          <a:prstGeom prst="rect">
            <a:avLst/>
          </a:prstGeom>
        </p:spPr>
      </p:pic>
      <p:pic>
        <p:nvPicPr>
          <p:cNvPr id="18" name="Picture 17" descr="pptKno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76" y="2673350"/>
            <a:ext cx="3954524" cy="4184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848" y="2190769"/>
            <a:ext cx="7772400" cy="14700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848" y="3660794"/>
            <a:ext cx="4800600" cy="11652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88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DA60-6309-417B-A9F2-6BA96535C7B1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09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>
            <a:lvl1pPr>
              <a:defRPr sz="3200">
                <a:solidFill>
                  <a:srgbClr val="99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9800" y="1268760"/>
            <a:ext cx="5537200" cy="48574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5513-D491-47C2-A511-F2CBCF6741AB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177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B779-2130-4B0E-9FEE-092022D646A0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4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848147"/>
          </a:xfrm>
          <a:prstGeom prst="rect">
            <a:avLst/>
          </a:prstGeom>
          <a:solidFill>
            <a:srgbClr val="CEEBF3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bk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/>
          <a:stretch/>
        </p:blipFill>
        <p:spPr>
          <a:xfrm>
            <a:off x="0" y="4777230"/>
            <a:ext cx="9144000" cy="2080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371383"/>
            <a:ext cx="4320480" cy="21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772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4848147"/>
          </a:xfrm>
          <a:prstGeom prst="rect">
            <a:avLst/>
          </a:prstGeom>
          <a:solidFill>
            <a:srgbClr val="CEEBF3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pptbk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/>
          <a:stretch/>
        </p:blipFill>
        <p:spPr>
          <a:xfrm>
            <a:off x="0" y="4777230"/>
            <a:ext cx="9144000" cy="208077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7848" y="2164357"/>
            <a:ext cx="820799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aplesoft_logo_Cyber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8" y="825991"/>
            <a:ext cx="2168557" cy="997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848" y="2190769"/>
            <a:ext cx="7772400" cy="14700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848" y="3660794"/>
            <a:ext cx="4800600" cy="11164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Title</a:t>
            </a:r>
            <a:endParaRPr lang="en-US" dirty="0"/>
          </a:p>
        </p:txBody>
      </p:sp>
      <p:pic>
        <p:nvPicPr>
          <p:cNvPr id="4" name="Picture 3" descr="squar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8" y="2852936"/>
            <a:ext cx="378353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64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BB64-0860-48BD-B54D-CCD1AFFFAE23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8267" y="309600"/>
            <a:ext cx="8047467" cy="58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09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4" y="4406900"/>
            <a:ext cx="7580313" cy="1362075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906713"/>
            <a:ext cx="75803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47AA-17E9-46F7-81C5-975F1A4AF2EF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55576" y="4437112"/>
            <a:ext cx="7632848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5536" y="6093296"/>
            <a:ext cx="828092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328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032" y="1600200"/>
            <a:ext cx="379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ADC-FDD2-4106-B35D-C6819D9EC512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63132" y="1600200"/>
            <a:ext cx="379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5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1349078"/>
            <a:ext cx="37980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90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1988840"/>
            <a:ext cx="3798000" cy="4176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1349078"/>
            <a:ext cx="37980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90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432" y="1988840"/>
            <a:ext cx="3798000" cy="4176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657F-39A4-4861-81EC-D97A4D8495A0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187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AE1-88B4-4E53-AEBC-E16E177E7653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32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49" y="126876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9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268760"/>
            <a:ext cx="450850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49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E26B-5CED-462D-80FA-75E45689814B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57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4225-E65A-4E1C-81FC-9431A7BC7103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508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bkg.jp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9"/>
          <a:stretch/>
        </p:blipFill>
        <p:spPr>
          <a:xfrm>
            <a:off x="0" y="1"/>
            <a:ext cx="9144000" cy="11788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267" y="309600"/>
            <a:ext cx="8047467" cy="58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600200"/>
            <a:ext cx="7759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C0C0-DA3D-4B1D-AF41-70BECAD8BE2F}" type="datetime1">
              <a:rPr lang="en-US" smtClean="0"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0109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1680" y="6381328"/>
            <a:ext cx="2138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7F7F7F"/>
                </a:solidFill>
                <a:latin typeface="+mn-lt"/>
              </a:rPr>
              <a:t>© </a:t>
            </a:r>
            <a:r>
              <a:rPr lang="en-US" sz="700" dirty="0" smtClean="0">
                <a:solidFill>
                  <a:srgbClr val="7F7F7F"/>
                </a:solidFill>
                <a:latin typeface="+mn-lt"/>
              </a:rPr>
              <a:t>2017 </a:t>
            </a:r>
            <a:r>
              <a:rPr lang="en-US" sz="700" dirty="0">
                <a:solidFill>
                  <a:srgbClr val="7F7F7F"/>
                </a:solidFill>
                <a:latin typeface="+mn-lt"/>
              </a:rPr>
              <a:t>Maplesoft, a division of Waterloo Maple Inc. </a:t>
            </a:r>
            <a:r>
              <a:rPr lang="en-US" sz="700" dirty="0" smtClean="0">
                <a:solidFill>
                  <a:srgbClr val="7F7F7F"/>
                </a:solidFill>
                <a:latin typeface="+mn-lt"/>
              </a:rPr>
              <a:t/>
            </a:r>
            <a:br>
              <a:rPr lang="en-US" sz="700" dirty="0" smtClean="0">
                <a:solidFill>
                  <a:srgbClr val="7F7F7F"/>
                </a:solidFill>
                <a:latin typeface="+mn-lt"/>
              </a:rPr>
            </a:br>
            <a:r>
              <a:rPr lang="en-US" sz="700" dirty="0" smtClean="0">
                <a:solidFill>
                  <a:srgbClr val="7F7F7F"/>
                </a:solidFill>
                <a:latin typeface="+mn-lt"/>
              </a:rPr>
              <a:t>A CYBERNET group company</a:t>
            </a:r>
            <a:endParaRPr lang="en-US" sz="7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11" name="Picture 10" descr="Maplesoft_logo_Cybernet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84" y="6337225"/>
            <a:ext cx="893883" cy="41114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68003" y="6247713"/>
            <a:ext cx="820799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17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00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02" y="2060848"/>
            <a:ext cx="8252346" cy="1470025"/>
          </a:xfrm>
        </p:spPr>
        <p:txBody>
          <a:bodyPr/>
          <a:lstStyle/>
          <a:p>
            <a:r>
              <a:rPr lang="fr-FR" sz="2800" dirty="0" smtClean="0"/>
              <a:t>Interfaçage entre Maple et du code externe</a:t>
            </a:r>
            <a:endParaRPr lang="fr-FR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3501008"/>
            <a:ext cx="62646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Nicolas Gachadoit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latin typeface="+mj-lt"/>
                <a:ea typeface="+mj-ea"/>
                <a:cs typeface="Arial" pitchFamily="34" charset="0"/>
              </a:rPr>
              <a:t>Ingénieur d’applications</a:t>
            </a: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lvl="0" defTabSz="457200">
              <a:spcBef>
                <a:spcPct val="0"/>
              </a:spcBef>
              <a:defRPr/>
            </a:pP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406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1358900"/>
            <a:ext cx="777875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Architecture de Maple: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dirty="0" smtClean="0"/>
              <a:t>L’API </a:t>
            </a:r>
            <a:r>
              <a:rPr lang="fr-FR" sz="2400" dirty="0" err="1" smtClean="0"/>
              <a:t>OpenMaple</a:t>
            </a:r>
            <a:r>
              <a:rPr lang="fr-FR" sz="2400" dirty="0" smtClean="0"/>
              <a:t> permet d’accéder directement au noyau</a:t>
            </a:r>
          </a:p>
          <a:p>
            <a:pPr marL="0" indent="0">
              <a:buNone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endParaRPr lang="en-CA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Appel de Maple </a:t>
            </a:r>
            <a:r>
              <a:rPr lang="en-US" sz="2800" b="1" dirty="0" err="1" smtClean="0"/>
              <a:t>depuis</a:t>
            </a:r>
            <a:r>
              <a:rPr lang="en-US" sz="2800" b="1" dirty="0" smtClean="0"/>
              <a:t> du code </a:t>
            </a:r>
            <a:r>
              <a:rPr lang="en-US" sz="2800" b="1" dirty="0" err="1" smtClean="0"/>
              <a:t>externe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925371"/>
            <a:ext cx="5145881" cy="35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7992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1358900"/>
            <a:ext cx="777875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Etapes à suivre:</a:t>
            </a:r>
          </a:p>
          <a:p>
            <a:pPr marL="0" indent="0">
              <a:buNone/>
            </a:pP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 err="1" smtClean="0"/>
              <a:t>Ecrire</a:t>
            </a:r>
            <a:r>
              <a:rPr lang="en-CA" sz="2000" dirty="0" smtClean="0"/>
              <a:t> </a:t>
            </a:r>
            <a:r>
              <a:rPr lang="en-CA" sz="2000" dirty="0" err="1" smtClean="0"/>
              <a:t>dans</a:t>
            </a:r>
            <a:r>
              <a:rPr lang="en-CA" sz="2000" dirty="0" smtClean="0"/>
              <a:t> le </a:t>
            </a:r>
            <a:r>
              <a:rPr lang="en-CA" sz="2000" dirty="0" err="1" smtClean="0"/>
              <a:t>langage</a:t>
            </a:r>
            <a:r>
              <a:rPr lang="en-CA" sz="2000" dirty="0" smtClean="0"/>
              <a:t> “</a:t>
            </a:r>
            <a:r>
              <a:rPr lang="en-CA" sz="2000" dirty="0" err="1" smtClean="0"/>
              <a:t>externe</a:t>
            </a:r>
            <a:r>
              <a:rPr lang="en-CA" sz="2000" dirty="0" smtClean="0"/>
              <a:t>” un programme </a:t>
            </a:r>
            <a:r>
              <a:rPr lang="en-CA" sz="2000" dirty="0" err="1" smtClean="0"/>
              <a:t>faisant</a:t>
            </a:r>
            <a:r>
              <a:rPr lang="en-CA" sz="2000" dirty="0" smtClean="0"/>
              <a:t> </a:t>
            </a:r>
            <a:r>
              <a:rPr lang="en-CA" sz="2000" dirty="0" err="1" smtClean="0"/>
              <a:t>appel</a:t>
            </a:r>
            <a:r>
              <a:rPr lang="en-CA" sz="2000" dirty="0" smtClean="0"/>
              <a:t> aux </a:t>
            </a:r>
            <a:r>
              <a:rPr lang="en-CA" sz="2000" dirty="0" err="1" smtClean="0"/>
              <a:t>fonctions</a:t>
            </a:r>
            <a:r>
              <a:rPr lang="en-CA" sz="2000" dirty="0" smtClean="0"/>
              <a:t> de </a:t>
            </a:r>
            <a:r>
              <a:rPr lang="en-CA" sz="2000" dirty="0" err="1" smtClean="0"/>
              <a:t>l’API</a:t>
            </a:r>
            <a:r>
              <a:rPr lang="en-CA" sz="2000" dirty="0" smtClean="0"/>
              <a:t> </a:t>
            </a:r>
            <a:r>
              <a:rPr lang="en-CA" sz="2000" dirty="0" err="1" smtClean="0"/>
              <a:t>OpenMaple</a:t>
            </a:r>
            <a:endParaRPr lang="en-C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Compiler </a:t>
            </a:r>
            <a:r>
              <a:rPr lang="en-CA" sz="2000" dirty="0" err="1" smtClean="0"/>
              <a:t>ce</a:t>
            </a:r>
            <a:r>
              <a:rPr lang="en-CA" sz="2000" dirty="0" smtClean="0"/>
              <a:t> programme.</a:t>
            </a: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 err="1"/>
              <a:t>Exemple</a:t>
            </a:r>
            <a:r>
              <a:rPr lang="en-CA" sz="2000" dirty="0"/>
              <a:t> sur Windows avec le </a:t>
            </a:r>
            <a:r>
              <a:rPr lang="en-CA" sz="2000" dirty="0" err="1"/>
              <a:t>compilateur</a:t>
            </a:r>
            <a:r>
              <a:rPr lang="en-CA" sz="2000" dirty="0"/>
              <a:t> Visual Studio:</a:t>
            </a:r>
            <a:br>
              <a:rPr lang="en-CA" sz="2000" dirty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US" sz="2000" b="1" dirty="0"/>
              <a:t>cl </a:t>
            </a:r>
            <a:r>
              <a:rPr lang="en-US" sz="2000" b="1" dirty="0" err="1"/>
              <a:t>main.c</a:t>
            </a:r>
            <a:r>
              <a:rPr lang="en-US" sz="2000" b="1" dirty="0"/>
              <a:t>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-</a:t>
            </a:r>
            <a:r>
              <a:rPr lang="en-US" sz="2000" b="1" dirty="0"/>
              <a:t>I"C:/Program Files/Maple </a:t>
            </a:r>
            <a:r>
              <a:rPr lang="en-US" sz="2000" b="1" dirty="0" smtClean="0"/>
              <a:t>2016/extern/include“</a:t>
            </a:r>
            <a:br>
              <a:rPr lang="en-US" sz="2000" b="1" dirty="0" smtClean="0"/>
            </a:br>
            <a:r>
              <a:rPr lang="en-US" sz="2000" b="1" dirty="0" smtClean="0"/>
              <a:t>"</a:t>
            </a:r>
            <a:r>
              <a:rPr lang="en-US" sz="2000" b="1" dirty="0"/>
              <a:t>C:/Program Files/Maple 2016/bin.X86_64_WINDOWS/maplec.lib"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Les </a:t>
            </a:r>
            <a:r>
              <a:rPr lang="en-US" sz="2000" dirty="0" err="1"/>
              <a:t>commandes</a:t>
            </a:r>
            <a:r>
              <a:rPr lang="en-US" sz="2000" dirty="0"/>
              <a:t> de compilation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disponibles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l’aide</a:t>
            </a:r>
            <a:r>
              <a:rPr lang="en-US" sz="2000" dirty="0"/>
              <a:t> pour </a:t>
            </a:r>
            <a:r>
              <a:rPr lang="en-US" sz="2000" dirty="0" err="1"/>
              <a:t>différents</a:t>
            </a:r>
            <a:r>
              <a:rPr lang="en-US" sz="2000" dirty="0"/>
              <a:t> OS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CA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Appel de Maple </a:t>
            </a:r>
            <a:r>
              <a:rPr lang="en-US" sz="2800" b="1" dirty="0" err="1" smtClean="0"/>
              <a:t>depuis</a:t>
            </a:r>
            <a:r>
              <a:rPr lang="en-US" sz="2800" b="1" dirty="0" smtClean="0"/>
              <a:t> du code </a:t>
            </a:r>
            <a:r>
              <a:rPr lang="en-US" sz="2800" b="1" dirty="0" err="1" smtClean="0"/>
              <a:t>externe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03554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1358900"/>
            <a:ext cx="777875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Etapes à suivre:</a:t>
            </a:r>
          </a:p>
          <a:p>
            <a:pPr marL="0" indent="0">
              <a:buNone/>
            </a:pPr>
            <a:endParaRPr lang="en-CA" sz="24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CA" sz="2000" dirty="0" err="1" smtClean="0"/>
              <a:t>Exécuter</a:t>
            </a:r>
            <a:r>
              <a:rPr lang="en-CA" sz="2000" dirty="0" smtClean="0"/>
              <a:t> le programme (à </a:t>
            </a:r>
            <a:r>
              <a:rPr lang="en-CA" sz="2000" dirty="0" err="1" smtClean="0"/>
              <a:t>l’extérieur</a:t>
            </a:r>
            <a:r>
              <a:rPr lang="en-CA" sz="2000" dirty="0" smtClean="0"/>
              <a:t> de Maple)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fr-FR" sz="2400" b="1" dirty="0" smtClean="0"/>
              <a:t>Attention:</a:t>
            </a:r>
            <a:br>
              <a:rPr lang="fr-FR" sz="2400" b="1" dirty="0" smtClean="0"/>
            </a:br>
            <a:endParaRPr lang="en-CA" sz="2000" dirty="0"/>
          </a:p>
          <a:p>
            <a:r>
              <a:rPr lang="en-CA" sz="2000" dirty="0" smtClean="0"/>
              <a:t>Maple </a:t>
            </a:r>
            <a:r>
              <a:rPr lang="en-CA" sz="2000" dirty="0" err="1" smtClean="0"/>
              <a:t>doit</a:t>
            </a:r>
            <a:r>
              <a:rPr lang="en-CA" sz="2000" dirty="0" smtClean="0"/>
              <a:t> </a:t>
            </a:r>
            <a:r>
              <a:rPr lang="en-CA" sz="2000" dirty="0" err="1" smtClean="0"/>
              <a:t>être</a:t>
            </a:r>
            <a:r>
              <a:rPr lang="en-CA" sz="2000" dirty="0" smtClean="0"/>
              <a:t> </a:t>
            </a:r>
            <a:r>
              <a:rPr lang="en-CA" sz="2000" dirty="0" err="1" smtClean="0"/>
              <a:t>installé</a:t>
            </a:r>
            <a:r>
              <a:rPr lang="en-CA" sz="2000" dirty="0" smtClean="0"/>
              <a:t> sur la machine sur </a:t>
            </a:r>
            <a:r>
              <a:rPr lang="en-CA" sz="2000" dirty="0" err="1" smtClean="0"/>
              <a:t>laquelle</a:t>
            </a:r>
            <a:r>
              <a:rPr lang="en-CA" sz="2000" dirty="0" smtClean="0"/>
              <a:t> </a:t>
            </a:r>
            <a:r>
              <a:rPr lang="en-CA" sz="2000" dirty="0" err="1" smtClean="0"/>
              <a:t>s’exécute</a:t>
            </a:r>
            <a:r>
              <a:rPr lang="en-CA" sz="2000" dirty="0" smtClean="0"/>
              <a:t> le programme </a:t>
            </a:r>
            <a:r>
              <a:rPr lang="en-CA" sz="2000" dirty="0" err="1" smtClean="0"/>
              <a:t>compilé</a:t>
            </a:r>
            <a:endParaRPr lang="en-CA" sz="2000" dirty="0" smtClean="0"/>
          </a:p>
          <a:p>
            <a:r>
              <a:rPr lang="en-CA" sz="2000" dirty="0" smtClean="0"/>
              <a:t>Il </a:t>
            </a:r>
            <a:r>
              <a:rPr lang="en-CA" sz="2000" dirty="0" err="1" smtClean="0"/>
              <a:t>n’est</a:t>
            </a:r>
            <a:r>
              <a:rPr lang="en-CA" sz="2000" dirty="0" smtClean="0"/>
              <a:t> pas possible </a:t>
            </a:r>
            <a:r>
              <a:rPr lang="en-CA" sz="2000" dirty="0" err="1" smtClean="0"/>
              <a:t>d’appeler</a:t>
            </a:r>
            <a:r>
              <a:rPr lang="en-CA" sz="2000" dirty="0" smtClean="0"/>
              <a:t> </a:t>
            </a:r>
            <a:r>
              <a:rPr lang="en-CA" sz="2000" dirty="0" err="1" smtClean="0"/>
              <a:t>simultanément</a:t>
            </a:r>
            <a:r>
              <a:rPr lang="en-CA" sz="2000" dirty="0" smtClean="0"/>
              <a:t> 2 </a:t>
            </a:r>
            <a:r>
              <a:rPr lang="en-CA" sz="2000" dirty="0" err="1" smtClean="0"/>
              <a:t>noyaux</a:t>
            </a:r>
            <a:r>
              <a:rPr lang="en-CA" sz="2000" dirty="0" smtClean="0"/>
              <a:t> Maple (</a:t>
            </a:r>
            <a:r>
              <a:rPr lang="en-CA" sz="2000" dirty="0" err="1" smtClean="0"/>
              <a:t>ou</a:t>
            </a:r>
            <a:r>
              <a:rPr lang="en-CA" sz="2000" dirty="0" smtClean="0"/>
              <a:t> plus) via </a:t>
            </a:r>
            <a:r>
              <a:rPr lang="en-CA" sz="2000" dirty="0" err="1" smtClean="0"/>
              <a:t>OpenMaple</a:t>
            </a:r>
            <a:endParaRPr lang="en-CA" sz="2000" dirty="0"/>
          </a:p>
          <a:p>
            <a:pPr marL="0" indent="0">
              <a:buNone/>
            </a:pPr>
            <a:endParaRPr lang="en-CA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Appel de Maple </a:t>
            </a:r>
            <a:r>
              <a:rPr lang="en-US" sz="2800" b="1" dirty="0" err="1" smtClean="0"/>
              <a:t>depuis</a:t>
            </a:r>
            <a:r>
              <a:rPr lang="en-US" sz="2800" b="1" dirty="0" smtClean="0"/>
              <a:t> du code </a:t>
            </a:r>
            <a:r>
              <a:rPr lang="en-US" sz="2800" b="1" dirty="0" err="1" smtClean="0"/>
              <a:t>externe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7623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112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600200"/>
            <a:ext cx="4978400" cy="4645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Maple </a:t>
            </a:r>
            <a:r>
              <a:rPr lang="en-US" sz="2000" b="1" dirty="0" err="1" smtClean="0"/>
              <a:t>est</a:t>
            </a:r>
            <a:r>
              <a:rPr lang="en-US" sz="2000" b="1" dirty="0" smtClean="0"/>
              <a:t> un des </a:t>
            </a:r>
            <a:r>
              <a:rPr lang="en-US" sz="2000" b="1" dirty="0" err="1" smtClean="0"/>
              <a:t>logiciels</a:t>
            </a:r>
            <a:r>
              <a:rPr lang="en-US" sz="2000" b="1" dirty="0" smtClean="0"/>
              <a:t> leaders du </a:t>
            </a:r>
            <a:r>
              <a:rPr lang="en-US" sz="2000" b="1" dirty="0" err="1" smtClean="0"/>
              <a:t>calcul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mathématique</a:t>
            </a:r>
            <a:r>
              <a:rPr lang="en-US" sz="2000" b="1" dirty="0" smtClean="0"/>
              <a:t> et </a:t>
            </a:r>
            <a:r>
              <a:rPr lang="en-US" sz="2000" b="1" dirty="0" err="1" smtClean="0"/>
              <a:t>symbolique</a:t>
            </a:r>
            <a:endParaRPr lang="en-US" sz="2000" b="1" dirty="0" smtClean="0"/>
          </a:p>
          <a:p>
            <a:endParaRPr lang="en-CA" sz="1800" dirty="0" smtClean="0"/>
          </a:p>
          <a:p>
            <a:r>
              <a:rPr lang="en-CA" sz="1800" dirty="0" err="1" smtClean="0"/>
              <a:t>Calcul</a:t>
            </a:r>
            <a:r>
              <a:rPr lang="en-CA" sz="1800" dirty="0" smtClean="0"/>
              <a:t> </a:t>
            </a:r>
            <a:r>
              <a:rPr lang="en-CA" sz="1800" dirty="0" err="1" smtClean="0"/>
              <a:t>symbolique</a:t>
            </a:r>
            <a:r>
              <a:rPr lang="en-CA" sz="1800" dirty="0" smtClean="0"/>
              <a:t> et </a:t>
            </a:r>
            <a:r>
              <a:rPr lang="en-CA" sz="1800" dirty="0" err="1" smtClean="0"/>
              <a:t>numérique</a:t>
            </a:r>
            <a:r>
              <a:rPr lang="en-CA" sz="1800" dirty="0" smtClean="0"/>
              <a:t> </a:t>
            </a:r>
            <a:r>
              <a:rPr lang="en-CA" sz="1800" dirty="0" err="1" smtClean="0"/>
              <a:t>très</a:t>
            </a:r>
            <a:r>
              <a:rPr lang="en-CA" sz="1800" dirty="0" smtClean="0"/>
              <a:t> performants</a:t>
            </a:r>
            <a:endParaRPr lang="en-CA" sz="1800" dirty="0"/>
          </a:p>
          <a:p>
            <a:pPr lvl="0"/>
            <a:r>
              <a:rPr lang="en-CA" sz="1800" dirty="0" smtClean="0"/>
              <a:t>Analyse, exploration, visualisation et </a:t>
            </a:r>
            <a:r>
              <a:rPr lang="en-CA" sz="1800" dirty="0" err="1" smtClean="0"/>
              <a:t>résolution</a:t>
            </a:r>
            <a:r>
              <a:rPr lang="en-CA" sz="1800" dirty="0" smtClean="0"/>
              <a:t> de </a:t>
            </a:r>
            <a:r>
              <a:rPr lang="en-CA" sz="1800" dirty="0" err="1" smtClean="0"/>
              <a:t>problèmes</a:t>
            </a:r>
            <a:r>
              <a:rPr lang="en-CA" sz="1800" dirty="0" smtClean="0"/>
              <a:t> </a:t>
            </a:r>
            <a:r>
              <a:rPr lang="en-CA" sz="1800" dirty="0" err="1" smtClean="0"/>
              <a:t>mathématiques</a:t>
            </a:r>
            <a:r>
              <a:rPr lang="en-CA" sz="1800" dirty="0" smtClean="0"/>
              <a:t> </a:t>
            </a:r>
            <a:r>
              <a:rPr lang="en-CA" sz="1800" dirty="0" err="1" smtClean="0"/>
              <a:t>dans</a:t>
            </a:r>
            <a:r>
              <a:rPr lang="en-CA" sz="1800" dirty="0" smtClean="0"/>
              <a:t> un </a:t>
            </a:r>
            <a:r>
              <a:rPr lang="en-CA" sz="1800" dirty="0" err="1" smtClean="0"/>
              <a:t>seul</a:t>
            </a:r>
            <a:r>
              <a:rPr lang="en-CA" sz="1800" dirty="0" smtClean="0"/>
              <a:t> </a:t>
            </a:r>
            <a:r>
              <a:rPr lang="en-CA" sz="1800" dirty="0" err="1" smtClean="0"/>
              <a:t>environnement</a:t>
            </a:r>
            <a:endParaRPr lang="en-CA" sz="1800" dirty="0"/>
          </a:p>
          <a:p>
            <a:pPr lvl="0"/>
            <a:r>
              <a:rPr lang="en-CA" sz="1800" dirty="0" err="1" smtClean="0"/>
              <a:t>Différents</a:t>
            </a:r>
            <a:r>
              <a:rPr lang="en-CA" sz="1800" dirty="0" smtClean="0"/>
              <a:t> types </a:t>
            </a:r>
            <a:r>
              <a:rPr lang="en-CA" sz="1800" dirty="0" err="1" smtClean="0"/>
              <a:t>d’interaction</a:t>
            </a:r>
            <a:r>
              <a:rPr lang="en-CA" sz="1800" dirty="0" smtClean="0"/>
              <a:t>, y </a:t>
            </a:r>
            <a:r>
              <a:rPr lang="en-CA" sz="1800" dirty="0" err="1" smtClean="0"/>
              <a:t>compris</a:t>
            </a:r>
            <a:r>
              <a:rPr lang="en-CA" sz="1800" dirty="0" smtClean="0"/>
              <a:t> via un </a:t>
            </a:r>
            <a:r>
              <a:rPr lang="en-CA" sz="1800" dirty="0" err="1" smtClean="0"/>
              <a:t>langage</a:t>
            </a:r>
            <a:r>
              <a:rPr lang="en-CA" sz="1800" dirty="0" smtClean="0"/>
              <a:t> de </a:t>
            </a:r>
            <a:r>
              <a:rPr lang="en-CA" sz="1800" dirty="0" err="1" smtClean="0"/>
              <a:t>programmation</a:t>
            </a:r>
            <a:r>
              <a:rPr lang="en-CA" sz="1800" dirty="0" smtClean="0"/>
              <a:t> </a:t>
            </a:r>
            <a:r>
              <a:rPr lang="en-CA" sz="1800" dirty="0" err="1" smtClean="0"/>
              <a:t>très</a:t>
            </a:r>
            <a:r>
              <a:rPr lang="en-CA" sz="1800" dirty="0" smtClean="0"/>
              <a:t> </a:t>
            </a:r>
            <a:r>
              <a:rPr lang="en-CA" sz="1800" dirty="0" err="1" smtClean="0"/>
              <a:t>complet</a:t>
            </a:r>
            <a:endParaRPr lang="en-CA" sz="1800" dirty="0"/>
          </a:p>
          <a:p>
            <a:pPr lvl="0"/>
            <a:r>
              <a:rPr lang="en-CA" sz="1800" dirty="0" smtClean="0"/>
              <a:t>Capture de la </a:t>
            </a:r>
            <a:r>
              <a:rPr lang="en-CA" sz="1800" dirty="0" err="1" smtClean="0"/>
              <a:t>connaissance</a:t>
            </a:r>
            <a:r>
              <a:rPr lang="en-CA" sz="1800" dirty="0" smtClean="0"/>
              <a:t> et des </a:t>
            </a:r>
            <a:r>
              <a:rPr lang="en-CA" sz="1800" dirty="0" err="1" smtClean="0"/>
              <a:t>calculs</a:t>
            </a:r>
            <a:r>
              <a:rPr lang="en-CA" sz="1800" dirty="0" smtClean="0"/>
              <a:t> </a:t>
            </a:r>
            <a:r>
              <a:rPr lang="en-CA" sz="1800" dirty="0" err="1" smtClean="0"/>
              <a:t>dans</a:t>
            </a:r>
            <a:r>
              <a:rPr lang="en-CA" sz="1800" dirty="0" smtClean="0"/>
              <a:t> un format </a:t>
            </a:r>
            <a:r>
              <a:rPr lang="en-CA" sz="1800" dirty="0" err="1" smtClean="0"/>
              <a:t>électronique</a:t>
            </a:r>
            <a:r>
              <a:rPr lang="en-CA" sz="1800" dirty="0" smtClean="0"/>
              <a:t> </a:t>
            </a:r>
            <a:r>
              <a:rPr lang="en-CA" sz="1800" dirty="0" err="1" smtClean="0"/>
              <a:t>combinant</a:t>
            </a:r>
            <a:r>
              <a:rPr lang="en-CA" sz="1800" dirty="0" smtClean="0"/>
              <a:t> </a:t>
            </a:r>
            <a:r>
              <a:rPr lang="en-CA" sz="1800" dirty="0" err="1" smtClean="0"/>
              <a:t>calculs</a:t>
            </a:r>
            <a:r>
              <a:rPr lang="en-CA" sz="1800" dirty="0" smtClean="0"/>
              <a:t>, </a:t>
            </a:r>
            <a:r>
              <a:rPr lang="en-CA" sz="1800" dirty="0" err="1" smtClean="0"/>
              <a:t>texte</a:t>
            </a:r>
            <a:r>
              <a:rPr lang="en-CA" sz="1800" dirty="0" smtClean="0"/>
              <a:t>, </a:t>
            </a:r>
            <a:r>
              <a:rPr lang="en-CA" sz="1800" dirty="0" err="1" smtClean="0"/>
              <a:t>tracés</a:t>
            </a:r>
            <a:r>
              <a:rPr lang="en-CA" sz="1800" dirty="0" smtClean="0"/>
              <a:t> </a:t>
            </a:r>
            <a:r>
              <a:rPr lang="en-CA" sz="1800" dirty="0" err="1" smtClean="0"/>
              <a:t>graphiques</a:t>
            </a:r>
            <a:r>
              <a:rPr lang="en-CA" sz="1800" dirty="0" smtClean="0"/>
              <a:t>, images, sons, </a:t>
            </a:r>
            <a:r>
              <a:rPr lang="en-CA" sz="1800" dirty="0" err="1" smtClean="0"/>
              <a:t>vidéos</a:t>
            </a:r>
            <a:r>
              <a:rPr lang="en-CA" sz="1800" dirty="0" smtClean="0"/>
              <a:t>,… </a:t>
            </a:r>
          </a:p>
          <a:p>
            <a:pPr lvl="0"/>
            <a:endParaRPr lang="en-C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Qu’est-ce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Maple ?</a:t>
            </a:r>
            <a:endParaRPr lang="en-US" sz="2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82" y="1315568"/>
            <a:ext cx="1913719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800" y="4758274"/>
            <a:ext cx="2089179" cy="136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27655" t="15980" r="27656" b="15981"/>
          <a:stretch>
            <a:fillRect/>
          </a:stretch>
        </p:blipFill>
        <p:spPr bwMode="auto">
          <a:xfrm>
            <a:off x="7176395" y="4539142"/>
            <a:ext cx="1706114" cy="1706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96" y="2430326"/>
            <a:ext cx="3233905" cy="2041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94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1600200"/>
            <a:ext cx="8248650" cy="490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Appel de code </a:t>
            </a:r>
            <a:r>
              <a:rPr lang="en-US" sz="2400" b="1" dirty="0" err="1" smtClean="0"/>
              <a:t>externe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depuis</a:t>
            </a:r>
            <a:r>
              <a:rPr lang="en-US" sz="2400" b="1" dirty="0" smtClean="0"/>
              <a:t> Maple</a:t>
            </a:r>
            <a:endParaRPr lang="en-CA" sz="2400" dirty="0" smtClean="0"/>
          </a:p>
          <a:p>
            <a:r>
              <a:rPr lang="en-CA" sz="2000" dirty="0" err="1" smtClean="0"/>
              <a:t>Disponible</a:t>
            </a:r>
            <a:r>
              <a:rPr lang="en-CA" sz="2000" dirty="0" smtClean="0"/>
              <a:t> </a:t>
            </a:r>
            <a:r>
              <a:rPr lang="en-CA" sz="2000" dirty="0" err="1" smtClean="0"/>
              <a:t>en</a:t>
            </a:r>
            <a:r>
              <a:rPr lang="en-CA" sz="2000" dirty="0" smtClean="0"/>
              <a:t> C/C++, Java, FORTRAN</a:t>
            </a:r>
          </a:p>
          <a:p>
            <a:r>
              <a:rPr lang="fr-FR" sz="2000" dirty="0" smtClean="0"/>
              <a:t>Cas pratiques:</a:t>
            </a:r>
          </a:p>
          <a:p>
            <a:pPr lvl="1"/>
            <a:r>
              <a:rPr lang="fr-FR" sz="1800" dirty="0"/>
              <a:t>E</a:t>
            </a:r>
            <a:r>
              <a:rPr lang="fr-FR" sz="1800" dirty="0" smtClean="0"/>
              <a:t>xtension des capacités de Maple grâce à des bibliothèques de calcul existantes</a:t>
            </a:r>
          </a:p>
          <a:p>
            <a:pPr lvl="1"/>
            <a:r>
              <a:rPr lang="fr-FR" sz="1800" dirty="0" smtClean="0"/>
              <a:t>Accélération des calculs par rapport à des fonctions écrites en </a:t>
            </a:r>
            <a:r>
              <a:rPr lang="fr-FR" sz="1800" dirty="0" smtClean="0"/>
              <a:t>langage Maple</a:t>
            </a:r>
            <a:endParaRPr lang="fr-FR" sz="1800" dirty="0"/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r>
              <a:rPr lang="en-US" sz="2400" b="1" dirty="0"/>
              <a:t>Appel de Maple </a:t>
            </a:r>
            <a:r>
              <a:rPr lang="en-US" sz="2400" b="1" dirty="0" err="1"/>
              <a:t>depuis</a:t>
            </a:r>
            <a:r>
              <a:rPr lang="en-US" sz="2400" b="1" dirty="0"/>
              <a:t> du code </a:t>
            </a:r>
            <a:r>
              <a:rPr lang="en-US" sz="2400" b="1" dirty="0" err="1" smtClean="0"/>
              <a:t>externe</a:t>
            </a:r>
            <a:r>
              <a:rPr lang="en-US" sz="2400" b="1" dirty="0" smtClean="0"/>
              <a:t> (API </a:t>
            </a:r>
            <a:r>
              <a:rPr lang="en-US" sz="2400" b="1" dirty="0" err="1" smtClean="0"/>
              <a:t>OpenMaple</a:t>
            </a:r>
            <a:r>
              <a:rPr lang="en-US" sz="2400" b="1" dirty="0" smtClean="0"/>
              <a:t>)</a:t>
            </a:r>
            <a:endParaRPr lang="en-CA" sz="2400" b="1" dirty="0"/>
          </a:p>
          <a:p>
            <a:r>
              <a:rPr lang="en-CA" sz="2000" dirty="0" err="1" smtClean="0"/>
              <a:t>Disponible</a:t>
            </a:r>
            <a:r>
              <a:rPr lang="en-CA" sz="2000" dirty="0" smtClean="0"/>
              <a:t> </a:t>
            </a:r>
            <a:r>
              <a:rPr lang="en-CA" sz="2000" dirty="0" err="1"/>
              <a:t>en</a:t>
            </a:r>
            <a:r>
              <a:rPr lang="en-CA" sz="2000" dirty="0"/>
              <a:t> C/C++, Java, Visual Basic</a:t>
            </a:r>
          </a:p>
          <a:p>
            <a:pPr marL="342900" lvl="1" indent="-342900">
              <a:buFont typeface="Arial"/>
              <a:buChar char="•"/>
            </a:pPr>
            <a:r>
              <a:rPr lang="en-CA" sz="2000" dirty="0" err="1"/>
              <a:t>Cas</a:t>
            </a:r>
            <a:r>
              <a:rPr lang="en-CA" sz="2000" dirty="0"/>
              <a:t> </a:t>
            </a:r>
            <a:r>
              <a:rPr lang="en-CA" sz="2000" dirty="0" err="1"/>
              <a:t>pratique</a:t>
            </a:r>
            <a:r>
              <a:rPr lang="en-CA" sz="2000" dirty="0"/>
              <a:t>: utilisation de Maple </a:t>
            </a:r>
            <a:r>
              <a:rPr lang="en-CA" sz="2000" dirty="0" err="1"/>
              <a:t>dans</a:t>
            </a:r>
            <a:r>
              <a:rPr lang="en-CA" sz="2000" dirty="0"/>
              <a:t> des </a:t>
            </a:r>
            <a:r>
              <a:rPr lang="en-CA" sz="2000" dirty="0" smtClean="0"/>
              <a:t>applications </a:t>
            </a:r>
            <a:r>
              <a:rPr lang="en-CA" sz="2000" dirty="0" err="1"/>
              <a:t>nécessitant</a:t>
            </a:r>
            <a:r>
              <a:rPr lang="en-CA" sz="2000" dirty="0"/>
              <a:t> des </a:t>
            </a:r>
            <a:r>
              <a:rPr lang="en-CA" sz="2000" dirty="0" err="1"/>
              <a:t>calculs</a:t>
            </a:r>
            <a:r>
              <a:rPr lang="en-CA" sz="2000" dirty="0"/>
              <a:t> </a:t>
            </a:r>
            <a:r>
              <a:rPr lang="en-CA" sz="2000" dirty="0" err="1"/>
              <a:t>mathématiques</a:t>
            </a:r>
            <a:r>
              <a:rPr lang="en-CA" sz="2000" dirty="0"/>
              <a:t> </a:t>
            </a:r>
            <a:r>
              <a:rPr lang="en-CA" sz="2000" dirty="0" err="1"/>
              <a:t>évolués</a:t>
            </a:r>
            <a:endParaRPr lang="en-CA" sz="2000" dirty="0"/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r>
              <a:rPr lang="en-CA" sz="2000" i="1" u="sng" dirty="0" smtClean="0">
                <a:sym typeface="Wingdings" panose="05000000000000000000" pitchFamily="2" charset="2"/>
              </a:rPr>
              <a:t>Rappel</a:t>
            </a:r>
            <a:r>
              <a:rPr lang="en-CA" sz="2000" i="1" dirty="0" smtClean="0">
                <a:sym typeface="Wingdings" panose="05000000000000000000" pitchFamily="2" charset="2"/>
              </a:rPr>
              <a:t>: on </a:t>
            </a:r>
            <a:r>
              <a:rPr lang="en-CA" sz="2000" i="1" dirty="0" err="1" smtClean="0">
                <a:sym typeface="Wingdings" panose="05000000000000000000" pitchFamily="2" charset="2"/>
              </a:rPr>
              <a:t>peut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également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étendre</a:t>
            </a:r>
            <a:r>
              <a:rPr lang="en-CA" sz="2000" i="1" dirty="0" smtClean="0">
                <a:sym typeface="Wingdings" panose="05000000000000000000" pitchFamily="2" charset="2"/>
              </a:rPr>
              <a:t> les </a:t>
            </a:r>
            <a:r>
              <a:rPr lang="en-CA" sz="2000" i="1" dirty="0" err="1" smtClean="0">
                <a:sym typeface="Wingdings" panose="05000000000000000000" pitchFamily="2" charset="2"/>
              </a:rPr>
              <a:t>possibilités</a:t>
            </a:r>
            <a:r>
              <a:rPr lang="en-CA" sz="2000" i="1" dirty="0" smtClean="0">
                <a:sym typeface="Wingdings" panose="05000000000000000000" pitchFamily="2" charset="2"/>
              </a:rPr>
              <a:t> de Maple grâce à </a:t>
            </a:r>
            <a:r>
              <a:rPr lang="en-CA" sz="2000" i="1" dirty="0" err="1" smtClean="0">
                <a:sym typeface="Wingdings" panose="05000000000000000000" pitchFamily="2" charset="2"/>
              </a:rPr>
              <a:t>l’ajout</a:t>
            </a:r>
            <a:r>
              <a:rPr lang="en-CA" sz="2000" i="1" dirty="0" smtClean="0">
                <a:sym typeface="Wingdings" panose="05000000000000000000" pitchFamily="2" charset="2"/>
              </a:rPr>
              <a:t> de </a:t>
            </a:r>
            <a:r>
              <a:rPr lang="en-CA" sz="2000" i="1" dirty="0" err="1" smtClean="0">
                <a:sym typeface="Wingdings" panose="05000000000000000000" pitchFamily="2" charset="2"/>
              </a:rPr>
              <a:t>fonctions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écrites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en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langage</a:t>
            </a:r>
            <a:r>
              <a:rPr lang="en-CA" sz="2000" i="1" dirty="0" smtClean="0">
                <a:sym typeface="Wingdings" panose="05000000000000000000" pitchFamily="2" charset="2"/>
              </a:rPr>
              <a:t> Maple</a:t>
            </a:r>
            <a:endParaRPr lang="en-CA" sz="2000" dirty="0"/>
          </a:p>
          <a:p>
            <a:pPr marL="0" indent="0">
              <a:buNone/>
            </a:pPr>
            <a:endParaRPr lang="en-CA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Deux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possibilités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d’interfaçage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58900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848" y="2190769"/>
            <a:ext cx="7428852" cy="1470025"/>
          </a:xfrm>
        </p:spPr>
        <p:txBody>
          <a:bodyPr/>
          <a:lstStyle/>
          <a:p>
            <a:pPr algn="ctr"/>
            <a:r>
              <a:rPr lang="fr-FR" dirty="0" smtClean="0"/>
              <a:t>Appel de code externe depuis Maple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057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1358900"/>
            <a:ext cx="777875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Etapes à suivre:</a:t>
            </a:r>
            <a:endParaRPr lang="en-C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 err="1" smtClean="0"/>
              <a:t>Ecrire</a:t>
            </a:r>
            <a:r>
              <a:rPr lang="en-CA" sz="2000" dirty="0" smtClean="0"/>
              <a:t> </a:t>
            </a:r>
            <a:r>
              <a:rPr lang="en-CA" sz="2000" dirty="0" err="1" smtClean="0"/>
              <a:t>dans</a:t>
            </a:r>
            <a:r>
              <a:rPr lang="en-CA" sz="2000" dirty="0" smtClean="0"/>
              <a:t> le </a:t>
            </a:r>
            <a:r>
              <a:rPr lang="en-CA" sz="2000" dirty="0" err="1" smtClean="0"/>
              <a:t>langage</a:t>
            </a:r>
            <a:r>
              <a:rPr lang="en-CA" sz="2000" dirty="0" smtClean="0"/>
              <a:t> “</a:t>
            </a:r>
            <a:r>
              <a:rPr lang="en-CA" sz="2000" dirty="0" err="1" smtClean="0"/>
              <a:t>externe</a:t>
            </a:r>
            <a:r>
              <a:rPr lang="en-CA" sz="2000" dirty="0" smtClean="0"/>
              <a:t>” le code de la </a:t>
            </a:r>
            <a:r>
              <a:rPr lang="en-CA" sz="2000" dirty="0" err="1" smtClean="0"/>
              <a:t>fonction</a:t>
            </a:r>
            <a:r>
              <a:rPr lang="en-CA" sz="2000" dirty="0" smtClean="0"/>
              <a:t> à </a:t>
            </a:r>
            <a:r>
              <a:rPr lang="en-CA" sz="2000" dirty="0" err="1" smtClean="0"/>
              <a:t>ajouter</a:t>
            </a:r>
            <a:r>
              <a:rPr lang="en-CA" sz="2000" dirty="0" smtClean="0"/>
              <a:t>.</a:t>
            </a:r>
            <a:br>
              <a:rPr lang="en-CA" sz="2000" dirty="0" smtClean="0"/>
            </a:br>
            <a:r>
              <a:rPr lang="en-CA" sz="2000" dirty="0" err="1" smtClean="0"/>
              <a:t>Exemple</a:t>
            </a:r>
            <a:r>
              <a:rPr lang="en-CA" sz="2000" dirty="0" smtClean="0"/>
              <a:t>: </a:t>
            </a:r>
            <a:r>
              <a:rPr lang="en-CA" sz="2000" dirty="0" err="1" smtClean="0"/>
              <a:t>factorielle</a:t>
            </a:r>
            <a:r>
              <a:rPr lang="en-CA" sz="2000" dirty="0" smtClean="0"/>
              <a:t> (</a:t>
            </a:r>
            <a:r>
              <a:rPr lang="en-CA" sz="2000" dirty="0" err="1" smtClean="0"/>
              <a:t>écrite</a:t>
            </a:r>
            <a:r>
              <a:rPr lang="en-CA" sz="2000" dirty="0" smtClean="0"/>
              <a:t> </a:t>
            </a:r>
            <a:r>
              <a:rPr lang="en-CA" sz="2000" dirty="0" err="1" smtClean="0"/>
              <a:t>en</a:t>
            </a:r>
            <a:r>
              <a:rPr lang="en-CA" sz="2000" dirty="0" smtClean="0"/>
              <a:t> C)</a:t>
            </a:r>
            <a:br>
              <a:rPr lang="en-CA" sz="2000" dirty="0" smtClean="0"/>
            </a:br>
            <a:endParaRPr lang="en-CA" sz="1800" dirty="0"/>
          </a:p>
          <a:p>
            <a:pPr marL="400050" lvl="1" indent="0">
              <a:buNone/>
            </a:pPr>
            <a:r>
              <a:rPr lang="en-CA" sz="1800" dirty="0" err="1"/>
              <a:t>int</a:t>
            </a:r>
            <a:r>
              <a:rPr lang="en-CA" sz="1800" dirty="0"/>
              <a:t> __</a:t>
            </a:r>
            <a:r>
              <a:rPr lang="en-CA" sz="1800" dirty="0" err="1"/>
              <a:t>stdcall</a:t>
            </a:r>
            <a:r>
              <a:rPr lang="en-CA" sz="1800" dirty="0"/>
              <a:t> </a:t>
            </a:r>
            <a:r>
              <a:rPr lang="en-CA" sz="1800" dirty="0" err="1"/>
              <a:t>factorialC</a:t>
            </a:r>
            <a:r>
              <a:rPr lang="en-CA" sz="1800" dirty="0"/>
              <a:t> (</a:t>
            </a:r>
            <a:r>
              <a:rPr lang="en-CA" sz="1800" dirty="0" err="1"/>
              <a:t>int</a:t>
            </a:r>
            <a:r>
              <a:rPr lang="en-CA" sz="1800" dirty="0"/>
              <a:t> n) {</a:t>
            </a:r>
          </a:p>
          <a:p>
            <a:pPr marL="400050" lvl="1" indent="0">
              <a:buNone/>
            </a:pPr>
            <a:r>
              <a:rPr lang="en-CA" sz="1800" dirty="0"/>
              <a:t>    unsigned </a:t>
            </a:r>
            <a:r>
              <a:rPr lang="en-CA" sz="1800" dirty="0" err="1"/>
              <a:t>i</a:t>
            </a:r>
            <a:r>
              <a:rPr lang="en-CA" sz="1800" dirty="0"/>
              <a:t>;</a:t>
            </a:r>
          </a:p>
          <a:p>
            <a:pPr marL="400050" lvl="1" indent="0">
              <a:buNone/>
            </a:pPr>
            <a:r>
              <a:rPr lang="en-CA" sz="1800" dirty="0"/>
              <a:t>    unsigned long </a:t>
            </a:r>
            <a:r>
              <a:rPr lang="en-CA" sz="1800" dirty="0" err="1"/>
              <a:t>long</a:t>
            </a:r>
            <a:r>
              <a:rPr lang="en-CA" sz="1800" dirty="0"/>
              <a:t> factorial = 1</a:t>
            </a:r>
            <a:r>
              <a:rPr lang="en-CA" sz="1800" dirty="0" smtClean="0"/>
              <a:t>;</a:t>
            </a:r>
            <a:endParaRPr lang="en-CA" sz="1800" dirty="0"/>
          </a:p>
          <a:p>
            <a:pPr marL="400050" lvl="1" indent="0">
              <a:buNone/>
            </a:pPr>
            <a:r>
              <a:rPr lang="en-CA" sz="1800" dirty="0"/>
              <a:t>    </a:t>
            </a:r>
            <a:r>
              <a:rPr lang="en-CA" sz="1800" dirty="0" smtClean="0"/>
              <a:t>for (</a:t>
            </a:r>
            <a:r>
              <a:rPr lang="en-CA" sz="1800" dirty="0" err="1"/>
              <a:t>i</a:t>
            </a:r>
            <a:r>
              <a:rPr lang="en-CA" sz="1800" dirty="0"/>
              <a:t>=1; </a:t>
            </a:r>
            <a:r>
              <a:rPr lang="en-CA" sz="1800" dirty="0" err="1"/>
              <a:t>i</a:t>
            </a:r>
            <a:r>
              <a:rPr lang="en-CA" sz="1800" dirty="0"/>
              <a:t>&lt;=n; ++</a:t>
            </a:r>
            <a:r>
              <a:rPr lang="en-CA" sz="1800" dirty="0" err="1"/>
              <a:t>i</a:t>
            </a:r>
            <a:r>
              <a:rPr lang="en-CA" sz="1800" dirty="0"/>
              <a:t>) {</a:t>
            </a:r>
          </a:p>
          <a:p>
            <a:pPr marL="400050" lvl="1" indent="0">
              <a:buNone/>
            </a:pPr>
            <a:r>
              <a:rPr lang="en-CA" sz="1800" dirty="0"/>
              <a:t>        factorial *= </a:t>
            </a:r>
            <a:r>
              <a:rPr lang="en-CA" sz="1800" dirty="0" err="1"/>
              <a:t>i</a:t>
            </a:r>
            <a:r>
              <a:rPr lang="en-CA" sz="1800" dirty="0"/>
              <a:t>;</a:t>
            </a:r>
          </a:p>
          <a:p>
            <a:pPr marL="400050" lvl="1" indent="0">
              <a:buNone/>
            </a:pPr>
            <a:r>
              <a:rPr lang="en-CA" sz="1800" dirty="0"/>
              <a:t>    </a:t>
            </a:r>
            <a:r>
              <a:rPr lang="en-CA" sz="1800" dirty="0" smtClean="0"/>
              <a:t>}</a:t>
            </a:r>
            <a:endParaRPr lang="en-CA" sz="1800" dirty="0"/>
          </a:p>
          <a:p>
            <a:pPr marL="400050" lvl="1" indent="0">
              <a:buNone/>
            </a:pPr>
            <a:r>
              <a:rPr lang="en-CA" sz="1800" dirty="0"/>
              <a:t>    return factorial;</a:t>
            </a:r>
          </a:p>
          <a:p>
            <a:pPr marL="400050" lvl="1" indent="0">
              <a:buNone/>
            </a:pPr>
            <a:r>
              <a:rPr lang="en-CA" sz="1800" dirty="0"/>
              <a:t>}</a:t>
            </a:r>
          </a:p>
          <a:p>
            <a:pPr marL="0" indent="0">
              <a:buNone/>
            </a:pPr>
            <a:endParaRPr lang="en-CA" sz="1800" dirty="0" smtClean="0"/>
          </a:p>
          <a:p>
            <a:pPr marL="0" indent="0">
              <a:buNone/>
            </a:pPr>
            <a:r>
              <a:rPr lang="en-CA" sz="2000" i="1" u="sng" dirty="0" smtClean="0">
                <a:sym typeface="Wingdings" panose="05000000000000000000" pitchFamily="2" charset="2"/>
              </a:rPr>
              <a:t>Pour info</a:t>
            </a:r>
            <a:r>
              <a:rPr lang="en-CA" sz="2000" i="1" dirty="0" smtClean="0">
                <a:sym typeface="Wingdings" panose="05000000000000000000" pitchFamily="2" charset="2"/>
              </a:rPr>
              <a:t>: la </a:t>
            </a:r>
            <a:r>
              <a:rPr lang="en-CA" sz="2000" i="1" dirty="0" err="1" smtClean="0">
                <a:sym typeface="Wingdings" panose="05000000000000000000" pitchFamily="2" charset="2"/>
              </a:rPr>
              <a:t>fonction</a:t>
            </a:r>
            <a:r>
              <a:rPr lang="en-CA" sz="2000" i="1" dirty="0" smtClean="0">
                <a:sym typeface="Wingdings" panose="05000000000000000000" pitchFamily="2" charset="2"/>
              </a:rPr>
              <a:t> de </a:t>
            </a:r>
            <a:r>
              <a:rPr lang="en-CA" sz="2000" i="1" dirty="0" err="1" smtClean="0">
                <a:sym typeface="Wingdings" panose="05000000000000000000" pitchFamily="2" charset="2"/>
              </a:rPr>
              <a:t>calcul</a:t>
            </a:r>
            <a:r>
              <a:rPr lang="en-CA" sz="2000" i="1" dirty="0" smtClean="0">
                <a:sym typeface="Wingdings" panose="05000000000000000000" pitchFamily="2" charset="2"/>
              </a:rPr>
              <a:t> de </a:t>
            </a:r>
            <a:r>
              <a:rPr lang="en-CA" sz="2000" i="1" dirty="0" err="1" smtClean="0">
                <a:sym typeface="Wingdings" panose="05000000000000000000" pitchFamily="2" charset="2"/>
              </a:rPr>
              <a:t>factorielle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existe</a:t>
            </a:r>
            <a:r>
              <a:rPr lang="en-CA" sz="2000" i="1" dirty="0" smtClean="0">
                <a:sym typeface="Wingdings" panose="05000000000000000000" pitchFamily="2" charset="2"/>
              </a:rPr>
              <a:t> déjà </a:t>
            </a:r>
            <a:r>
              <a:rPr lang="en-CA" sz="2000" i="1" dirty="0" err="1" smtClean="0">
                <a:sym typeface="Wingdings" panose="05000000000000000000" pitchFamily="2" charset="2"/>
              </a:rPr>
              <a:t>dans</a:t>
            </a:r>
            <a:r>
              <a:rPr lang="en-CA" sz="2000" i="1" dirty="0" smtClean="0">
                <a:sym typeface="Wingdings" panose="05000000000000000000" pitchFamily="2" charset="2"/>
              </a:rPr>
              <a:t> Maple…</a:t>
            </a:r>
            <a:endParaRPr lang="en-C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Appel de code </a:t>
            </a:r>
            <a:r>
              <a:rPr lang="en-US" sz="2800" b="1" dirty="0" err="1" smtClean="0"/>
              <a:t>externe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depuis</a:t>
            </a:r>
            <a:r>
              <a:rPr lang="en-US" sz="2800" b="1" dirty="0" smtClean="0"/>
              <a:t> Maple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5996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1358900"/>
            <a:ext cx="777875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Etapes à suivre:</a:t>
            </a:r>
            <a:endParaRPr lang="en-CA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CA" sz="2000" dirty="0" smtClean="0"/>
              <a:t>Compiler </a:t>
            </a:r>
            <a:r>
              <a:rPr lang="en-CA" sz="2000" dirty="0" err="1" smtClean="0"/>
              <a:t>cette</a:t>
            </a:r>
            <a:r>
              <a:rPr lang="en-CA" sz="2000" dirty="0" smtClean="0"/>
              <a:t> </a:t>
            </a:r>
            <a:r>
              <a:rPr lang="en-CA" sz="2000" dirty="0" err="1" smtClean="0"/>
              <a:t>fonction</a:t>
            </a:r>
            <a:r>
              <a:rPr lang="en-CA" sz="2000" dirty="0" smtClean="0"/>
              <a:t> sous la </a:t>
            </a:r>
            <a:r>
              <a:rPr lang="en-CA" sz="2000" dirty="0" err="1" smtClean="0"/>
              <a:t>forme</a:t>
            </a:r>
            <a:r>
              <a:rPr lang="en-CA" sz="2000" dirty="0" smtClean="0"/>
              <a:t> </a:t>
            </a:r>
            <a:r>
              <a:rPr lang="en-CA" sz="2000" dirty="0" err="1" smtClean="0"/>
              <a:t>d’une</a:t>
            </a:r>
            <a:r>
              <a:rPr lang="en-CA" sz="2000" dirty="0" smtClean="0"/>
              <a:t> </a:t>
            </a:r>
            <a:r>
              <a:rPr lang="en-CA" sz="2000" dirty="0" err="1" smtClean="0"/>
              <a:t>librairie</a:t>
            </a:r>
            <a:r>
              <a:rPr lang="en-CA" sz="2000" dirty="0" smtClean="0"/>
              <a:t> </a:t>
            </a:r>
            <a:r>
              <a:rPr lang="en-CA" sz="2000" dirty="0" err="1" smtClean="0"/>
              <a:t>partagée</a:t>
            </a:r>
            <a:r>
              <a:rPr lang="en-CA" sz="2000" dirty="0" smtClean="0"/>
              <a:t>.</a:t>
            </a:r>
            <a:br>
              <a:rPr lang="en-CA" sz="2000" dirty="0" smtClean="0"/>
            </a:br>
            <a:r>
              <a:rPr lang="en-CA" sz="2000" dirty="0" err="1" smtClean="0"/>
              <a:t>Exemple</a:t>
            </a:r>
            <a:r>
              <a:rPr lang="en-CA" sz="2000" dirty="0" smtClean="0"/>
              <a:t> sur Windows avec le </a:t>
            </a:r>
            <a:r>
              <a:rPr lang="en-CA" sz="2000" dirty="0" err="1" smtClean="0"/>
              <a:t>compilateur</a:t>
            </a:r>
            <a:r>
              <a:rPr lang="en-CA" sz="2000" dirty="0" smtClean="0"/>
              <a:t> Visual Studio:</a:t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US" sz="2000" b="1" dirty="0"/>
              <a:t>cl -</a:t>
            </a:r>
            <a:r>
              <a:rPr lang="en-US" sz="2000" b="1" dirty="0" err="1"/>
              <a:t>Gz</a:t>
            </a:r>
            <a:r>
              <a:rPr lang="en-US" sz="2000" b="1" dirty="0"/>
              <a:t> </a:t>
            </a:r>
            <a:r>
              <a:rPr lang="en-US" sz="2000" b="1" dirty="0" err="1"/>
              <a:t>factorialC.c</a:t>
            </a:r>
            <a:r>
              <a:rPr lang="en-US" sz="2000" b="1" dirty="0"/>
              <a:t> -link -</a:t>
            </a:r>
            <a:r>
              <a:rPr lang="en-US" sz="2000" b="1" dirty="0" err="1"/>
              <a:t>dll</a:t>
            </a:r>
            <a:r>
              <a:rPr lang="en-US" sz="2000" b="1" dirty="0"/>
              <a:t> -</a:t>
            </a:r>
            <a:r>
              <a:rPr lang="en-US" sz="2000" b="1" dirty="0" err="1"/>
              <a:t>export:factorialC</a:t>
            </a:r>
            <a:r>
              <a:rPr lang="en-US" sz="2000" b="1" dirty="0"/>
              <a:t> -</a:t>
            </a:r>
            <a:r>
              <a:rPr lang="en-US" sz="2000" b="1" dirty="0" err="1"/>
              <a:t>out:factorialC.dll</a:t>
            </a:r>
            <a:r>
              <a:rPr lang="en-US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Les </a:t>
            </a:r>
            <a:r>
              <a:rPr lang="en-US" sz="2000" dirty="0" err="1" smtClean="0"/>
              <a:t>commandes</a:t>
            </a:r>
            <a:r>
              <a:rPr lang="en-US" sz="2000" dirty="0" smtClean="0"/>
              <a:t> de compilation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disponibles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l’aide</a:t>
            </a:r>
            <a:r>
              <a:rPr lang="en-US" sz="2000" dirty="0" smtClean="0"/>
              <a:t> pour </a:t>
            </a:r>
            <a:r>
              <a:rPr lang="en-US" sz="2000" dirty="0" err="1" smtClean="0"/>
              <a:t>différents</a:t>
            </a:r>
            <a:r>
              <a:rPr lang="en-US" sz="2000" dirty="0" smtClean="0"/>
              <a:t> OS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CA" sz="2000" dirty="0" err="1" smtClean="0"/>
              <a:t>Dans</a:t>
            </a:r>
            <a:r>
              <a:rPr lang="en-CA" sz="2000" dirty="0" smtClean="0"/>
              <a:t> Maple, </a:t>
            </a:r>
            <a:r>
              <a:rPr lang="en-CA" sz="2000" dirty="0" err="1" smtClean="0"/>
              <a:t>lier</a:t>
            </a:r>
            <a:r>
              <a:rPr lang="en-CA" sz="2000" dirty="0" smtClean="0"/>
              <a:t> </a:t>
            </a:r>
            <a:r>
              <a:rPr lang="en-CA" sz="2000" dirty="0" err="1" smtClean="0"/>
              <a:t>ce</a:t>
            </a:r>
            <a:r>
              <a:rPr lang="en-CA" sz="2000" dirty="0" smtClean="0"/>
              <a:t> </a:t>
            </a:r>
            <a:r>
              <a:rPr lang="en-CA" sz="2000" dirty="0" err="1" smtClean="0"/>
              <a:t>dernier</a:t>
            </a:r>
            <a:r>
              <a:rPr lang="en-CA" sz="2000" dirty="0" smtClean="0"/>
              <a:t> avec </a:t>
            </a:r>
            <a:r>
              <a:rPr lang="en-CA" sz="2000" dirty="0" err="1" smtClean="0"/>
              <a:t>cette</a:t>
            </a:r>
            <a:r>
              <a:rPr lang="en-CA" sz="2000" dirty="0" smtClean="0"/>
              <a:t> </a:t>
            </a:r>
            <a:r>
              <a:rPr lang="en-CA" sz="2000" dirty="0" err="1" smtClean="0"/>
              <a:t>librairie</a:t>
            </a:r>
            <a:r>
              <a:rPr lang="en-CA" sz="2000" dirty="0" smtClean="0"/>
              <a:t> </a:t>
            </a:r>
            <a:r>
              <a:rPr lang="en-CA" sz="2000" dirty="0" err="1" smtClean="0"/>
              <a:t>partagée</a:t>
            </a:r>
            <a:r>
              <a:rPr lang="en-CA" sz="2000" dirty="0" smtClean="0"/>
              <a:t>:</a:t>
            </a:r>
          </a:p>
          <a:p>
            <a:pPr marL="800100" lvl="2" indent="0">
              <a:buNone/>
            </a:pPr>
            <a:r>
              <a:rPr lang="en-CA" sz="1800" b="1" dirty="0" err="1"/>
              <a:t>factorialC</a:t>
            </a:r>
            <a:r>
              <a:rPr lang="en-CA" sz="1800" b="1" dirty="0"/>
              <a:t> := </a:t>
            </a:r>
            <a:r>
              <a:rPr lang="en-CA" sz="1800" b="1" dirty="0" err="1"/>
              <a:t>define_external</a:t>
            </a:r>
            <a:r>
              <a:rPr lang="en-CA" sz="1800" b="1" dirty="0" smtClean="0"/>
              <a:t>( '</a:t>
            </a:r>
            <a:r>
              <a:rPr lang="en-CA" sz="1800" b="1" dirty="0" err="1" smtClean="0"/>
              <a:t>factorialC</a:t>
            </a:r>
            <a:r>
              <a:rPr lang="en-CA" sz="1800" b="1" dirty="0"/>
              <a:t>',</a:t>
            </a:r>
          </a:p>
          <a:p>
            <a:pPr marL="800100" lvl="2" indent="0">
              <a:buNone/>
            </a:pPr>
            <a:r>
              <a:rPr lang="en-CA" sz="1800" b="1" dirty="0"/>
              <a:t>                              </a:t>
            </a:r>
            <a:r>
              <a:rPr lang="en-CA" sz="1800" b="1" dirty="0" smtClean="0"/>
              <a:t>                        'C</a:t>
            </a:r>
            <a:r>
              <a:rPr lang="en-CA" sz="1800" b="1" dirty="0"/>
              <a:t>',</a:t>
            </a:r>
          </a:p>
          <a:p>
            <a:pPr marL="800100" lvl="2" indent="0">
              <a:buNone/>
            </a:pPr>
            <a:r>
              <a:rPr lang="en-CA" sz="1800" b="1" dirty="0"/>
              <a:t>                            </a:t>
            </a:r>
            <a:r>
              <a:rPr lang="en-CA" sz="1800" b="1" dirty="0" smtClean="0"/>
              <a:t>                          </a:t>
            </a:r>
            <a:r>
              <a:rPr lang="en-CA" sz="1800" b="1" dirty="0"/>
              <a:t>'n'::integer[4],</a:t>
            </a:r>
          </a:p>
          <a:p>
            <a:pPr marL="800100" lvl="2" indent="0">
              <a:buNone/>
            </a:pPr>
            <a:r>
              <a:rPr lang="en-CA" sz="1800" b="1" dirty="0"/>
              <a:t>                            </a:t>
            </a:r>
            <a:r>
              <a:rPr lang="en-CA" sz="1800" b="1" dirty="0" smtClean="0"/>
              <a:t>                          </a:t>
            </a:r>
            <a:r>
              <a:rPr lang="en-CA" sz="1800" b="1" dirty="0"/>
              <a:t>'RETURN'::integer[4],</a:t>
            </a:r>
          </a:p>
          <a:p>
            <a:pPr marL="800100" lvl="2" indent="0">
              <a:buNone/>
            </a:pPr>
            <a:r>
              <a:rPr lang="en-CA" sz="1800" b="1" dirty="0"/>
              <a:t>                          </a:t>
            </a:r>
            <a:r>
              <a:rPr lang="en-CA" sz="1800" b="1" dirty="0" smtClean="0"/>
              <a:t>                            </a:t>
            </a:r>
            <a:r>
              <a:rPr lang="en-CA" sz="1800" b="1" dirty="0"/>
              <a:t>'LIB'="factorialC.dll"):</a:t>
            </a:r>
            <a:endParaRPr lang="en-CA" sz="18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Appel de code </a:t>
            </a:r>
            <a:r>
              <a:rPr lang="en-US" sz="2800" b="1" dirty="0" err="1" smtClean="0"/>
              <a:t>externe</a:t>
            </a:r>
            <a:r>
              <a:rPr lang="en-US" sz="2800" b="1" dirty="0"/>
              <a:t> </a:t>
            </a:r>
            <a:r>
              <a:rPr lang="en-US" sz="2800" b="1" dirty="0" err="1"/>
              <a:t>depuis</a:t>
            </a:r>
            <a:r>
              <a:rPr lang="en-US" sz="2800" b="1" dirty="0"/>
              <a:t> Maple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73499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1358900"/>
            <a:ext cx="777875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Etapes à suivre:</a:t>
            </a:r>
            <a:br>
              <a:rPr lang="fr-FR" sz="2400" b="1" dirty="0" smtClean="0"/>
            </a:br>
            <a:endParaRPr lang="en-CA" sz="24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CA" sz="2000" dirty="0" smtClean="0"/>
              <a:t>Appel de </a:t>
            </a:r>
            <a:r>
              <a:rPr lang="en-CA" sz="2000" dirty="0" err="1" smtClean="0"/>
              <a:t>cette</a:t>
            </a:r>
            <a:r>
              <a:rPr lang="en-CA" sz="2000" dirty="0" smtClean="0"/>
              <a:t> nouvelle </a:t>
            </a:r>
            <a:r>
              <a:rPr lang="en-CA" sz="2000" dirty="0" err="1" smtClean="0"/>
              <a:t>fonction</a:t>
            </a:r>
            <a:r>
              <a:rPr lang="en-CA" sz="2000" dirty="0" smtClean="0"/>
              <a:t> </a:t>
            </a:r>
            <a:r>
              <a:rPr lang="en-CA" sz="2000" dirty="0" err="1" smtClean="0"/>
              <a:t>comme</a:t>
            </a:r>
            <a:r>
              <a:rPr lang="en-CA" sz="2000" dirty="0" smtClean="0"/>
              <a:t> </a:t>
            </a:r>
            <a:r>
              <a:rPr lang="en-CA" sz="2000" dirty="0" err="1" smtClean="0"/>
              <a:t>n’importe</a:t>
            </a:r>
            <a:r>
              <a:rPr lang="en-CA" sz="2000" dirty="0" smtClean="0"/>
              <a:t> </a:t>
            </a:r>
            <a:r>
              <a:rPr lang="en-CA" sz="2000" dirty="0" err="1" smtClean="0"/>
              <a:t>quelle</a:t>
            </a:r>
            <a:r>
              <a:rPr lang="en-CA" sz="2000" dirty="0" smtClean="0"/>
              <a:t> </a:t>
            </a:r>
            <a:r>
              <a:rPr lang="en-CA" sz="2000" dirty="0" err="1" smtClean="0"/>
              <a:t>fonction</a:t>
            </a:r>
            <a:r>
              <a:rPr lang="en-CA" sz="2000" dirty="0" smtClean="0"/>
              <a:t> Maple:</a:t>
            </a:r>
            <a:br>
              <a:rPr lang="en-CA" sz="20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US" sz="2000" b="1" dirty="0" err="1"/>
              <a:t>factorialC</a:t>
            </a:r>
            <a:r>
              <a:rPr lang="en-US" sz="2000" b="1" dirty="0"/>
              <a:t>(10)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marL="0" indent="0">
              <a:buNone/>
            </a:pPr>
            <a:endParaRPr lang="en-CA" sz="20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000" i="1" dirty="0" smtClean="0">
                <a:sym typeface="Wingdings" panose="05000000000000000000" pitchFamily="2" charset="2"/>
              </a:rPr>
              <a:t>Les </a:t>
            </a:r>
            <a:r>
              <a:rPr lang="en-CA" sz="2000" i="1" dirty="0" err="1" smtClean="0">
                <a:sym typeface="Wingdings" panose="05000000000000000000" pitchFamily="2" charset="2"/>
              </a:rPr>
              <a:t>fonctionnalités</a:t>
            </a:r>
            <a:r>
              <a:rPr lang="en-CA" sz="2000" i="1" dirty="0" smtClean="0">
                <a:sym typeface="Wingdings" panose="05000000000000000000" pitchFamily="2" charset="2"/>
              </a:rPr>
              <a:t> de </a:t>
            </a:r>
            <a:r>
              <a:rPr lang="en-CA" sz="2000" i="1" dirty="0" err="1" smtClean="0">
                <a:sym typeface="Wingdings" panose="05000000000000000000" pitchFamily="2" charset="2"/>
              </a:rPr>
              <a:t>calcul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parallèle</a:t>
            </a:r>
            <a:r>
              <a:rPr lang="en-CA" sz="2000" i="1" dirty="0" smtClean="0">
                <a:sym typeface="Wingdings" panose="05000000000000000000" pitchFamily="2" charset="2"/>
              </a:rPr>
              <a:t> de Maple </a:t>
            </a:r>
            <a:r>
              <a:rPr lang="en-CA" sz="2000" i="1" dirty="0" err="1" smtClean="0">
                <a:sym typeface="Wingdings" panose="05000000000000000000" pitchFamily="2" charset="2"/>
              </a:rPr>
              <a:t>supportent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l’appel</a:t>
            </a:r>
            <a:r>
              <a:rPr lang="en-CA" sz="2000" i="1" dirty="0" smtClean="0">
                <a:sym typeface="Wingdings" panose="05000000000000000000" pitchFamily="2" charset="2"/>
              </a:rPr>
              <a:t> de code </a:t>
            </a:r>
            <a:r>
              <a:rPr lang="en-CA" sz="2000" i="1" dirty="0" err="1" smtClean="0">
                <a:sym typeface="Wingdings" panose="05000000000000000000" pitchFamily="2" charset="2"/>
              </a:rPr>
              <a:t>externe</a:t>
            </a:r>
            <a:r>
              <a:rPr lang="en-CA" sz="2000" i="1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CA" sz="20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000" i="1" dirty="0" smtClean="0">
                <a:sym typeface="Wingdings" panose="05000000000000000000" pitchFamily="2" charset="2"/>
              </a:rPr>
              <a:t>Il </a:t>
            </a:r>
            <a:r>
              <a:rPr lang="en-CA" sz="2000" i="1" dirty="0" err="1" smtClean="0">
                <a:sym typeface="Wingdings" panose="05000000000000000000" pitchFamily="2" charset="2"/>
              </a:rPr>
              <a:t>est</a:t>
            </a:r>
            <a:r>
              <a:rPr lang="en-CA" sz="2000" i="1" dirty="0" smtClean="0">
                <a:sym typeface="Wingdings" panose="05000000000000000000" pitchFamily="2" charset="2"/>
              </a:rPr>
              <a:t> possible de passer des tableaux </a:t>
            </a:r>
            <a:r>
              <a:rPr lang="en-CA" sz="2000" i="1" dirty="0" err="1" smtClean="0">
                <a:sym typeface="Wingdings" panose="05000000000000000000" pitchFamily="2" charset="2"/>
              </a:rPr>
              <a:t>en</a:t>
            </a:r>
            <a:r>
              <a:rPr lang="en-CA" sz="2000" i="1" dirty="0" smtClean="0">
                <a:sym typeface="Wingdings" panose="05000000000000000000" pitchFamily="2" charset="2"/>
              </a:rPr>
              <a:t> </a:t>
            </a:r>
            <a:r>
              <a:rPr lang="en-CA" sz="2000" i="1" dirty="0" err="1" smtClean="0">
                <a:sym typeface="Wingdings" panose="05000000000000000000" pitchFamily="2" charset="2"/>
              </a:rPr>
              <a:t>paramètre</a:t>
            </a:r>
            <a:r>
              <a:rPr lang="en-CA" sz="2000" i="1" dirty="0" smtClean="0">
                <a:sym typeface="Wingdings" panose="05000000000000000000" pitchFamily="2" charset="2"/>
              </a:rPr>
              <a:t>.</a:t>
            </a:r>
            <a:endParaRPr lang="en-CA" sz="20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Appel de code </a:t>
            </a:r>
            <a:r>
              <a:rPr lang="en-US" sz="2800" b="1" dirty="0" err="1" smtClean="0"/>
              <a:t>externe</a:t>
            </a:r>
            <a:r>
              <a:rPr lang="en-US" sz="2800" b="1" dirty="0"/>
              <a:t> </a:t>
            </a:r>
            <a:r>
              <a:rPr lang="en-US" sz="2800" b="1" dirty="0" err="1"/>
              <a:t>depuis</a:t>
            </a:r>
            <a:r>
              <a:rPr lang="en-US" sz="2800" b="1" dirty="0"/>
              <a:t> Maple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9076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200" y="1358900"/>
            <a:ext cx="814070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C</a:t>
            </a:r>
            <a:r>
              <a:rPr lang="fr-FR" sz="2400" b="1" dirty="0" smtClean="0"/>
              <a:t>réation du lien dans les autres langages:</a:t>
            </a:r>
            <a:endParaRPr lang="en-CA" sz="2400" dirty="0" smtClean="0"/>
          </a:p>
          <a:p>
            <a:r>
              <a:rPr lang="en-CA" sz="2000" dirty="0" smtClean="0"/>
              <a:t>Java:</a:t>
            </a:r>
            <a:endParaRPr lang="en-CA" sz="2000" b="1" dirty="0" smtClean="0"/>
          </a:p>
          <a:p>
            <a:pPr marL="800100" lvl="2" indent="0">
              <a:buNone/>
            </a:pPr>
            <a:r>
              <a:rPr lang="en-CA" sz="1800" b="1" dirty="0" err="1" smtClean="0"/>
              <a:t>factorialJava</a:t>
            </a:r>
            <a:r>
              <a:rPr lang="en-CA" sz="1800" b="1" dirty="0" smtClean="0"/>
              <a:t> </a:t>
            </a:r>
            <a:r>
              <a:rPr lang="en-CA" sz="1800" b="1" dirty="0"/>
              <a:t>:= </a:t>
            </a:r>
            <a:r>
              <a:rPr lang="en-CA" sz="1800" b="1" dirty="0" err="1"/>
              <a:t>define_external</a:t>
            </a:r>
            <a:r>
              <a:rPr lang="en-CA" sz="1800" b="1" dirty="0"/>
              <a:t>( </a:t>
            </a:r>
            <a:r>
              <a:rPr lang="en-CA" sz="1800" b="1" dirty="0" smtClean="0"/>
              <a:t>'</a:t>
            </a:r>
            <a:r>
              <a:rPr lang="en-CA" sz="1800" b="1" dirty="0" err="1" smtClean="0"/>
              <a:t>factorialJava</a:t>
            </a:r>
            <a:r>
              <a:rPr lang="en-CA" sz="1800" b="1" dirty="0" smtClean="0"/>
              <a:t>',</a:t>
            </a:r>
            <a:endParaRPr lang="en-CA" sz="1800" b="1" dirty="0"/>
          </a:p>
          <a:p>
            <a:pPr marL="800100" lvl="2" indent="0">
              <a:buNone/>
            </a:pPr>
            <a:r>
              <a:rPr lang="en-CA" sz="1800" b="1" dirty="0"/>
              <a:t>                                                      '</a:t>
            </a:r>
            <a:r>
              <a:rPr lang="en-CA" sz="1800" b="1" dirty="0" smtClean="0"/>
              <a:t>Java',</a:t>
            </a:r>
            <a:endParaRPr lang="en-CA" sz="1800" b="1" dirty="0"/>
          </a:p>
          <a:p>
            <a:pPr marL="800100" lvl="2" indent="0">
              <a:buNone/>
            </a:pPr>
            <a:r>
              <a:rPr lang="en-CA" sz="1800" b="1" dirty="0"/>
              <a:t>                                                      'n'::integer[4],</a:t>
            </a:r>
          </a:p>
          <a:p>
            <a:pPr marL="800100" lvl="2" indent="0">
              <a:buNone/>
            </a:pPr>
            <a:r>
              <a:rPr lang="en-CA" sz="1800" b="1" dirty="0"/>
              <a:t>                                                      'RETURN'::integer[4],</a:t>
            </a:r>
          </a:p>
          <a:p>
            <a:pPr marL="800100" lvl="2" indent="0">
              <a:buNone/>
            </a:pPr>
            <a:r>
              <a:rPr lang="en-CA" sz="1800" b="1" dirty="0"/>
              <a:t>                                                      </a:t>
            </a:r>
            <a:r>
              <a:rPr lang="en-CA" sz="1800" b="1" dirty="0" smtClean="0"/>
              <a:t>'CLASS</a:t>
            </a:r>
            <a:r>
              <a:rPr lang="en-CA" sz="1800" b="1" dirty="0"/>
              <a:t>'</a:t>
            </a:r>
            <a:r>
              <a:rPr lang="en-CA" sz="1800" b="1" dirty="0" smtClean="0"/>
              <a:t>="</a:t>
            </a:r>
            <a:r>
              <a:rPr lang="en-CA" sz="1800" b="1" dirty="0" err="1" smtClean="0"/>
              <a:t>factorialJava</a:t>
            </a:r>
            <a:r>
              <a:rPr lang="en-CA" sz="1800" b="1" dirty="0"/>
              <a:t>"</a:t>
            </a:r>
            <a:r>
              <a:rPr lang="en-CA" sz="1800" b="1" dirty="0" smtClean="0"/>
              <a:t>,</a:t>
            </a:r>
            <a:br>
              <a:rPr lang="en-CA" sz="1800" b="1" dirty="0" smtClean="0"/>
            </a:br>
            <a:r>
              <a:rPr lang="en-CA" sz="1800" b="1" dirty="0"/>
              <a:t>                                                      </a:t>
            </a:r>
            <a:r>
              <a:rPr lang="en-CA" sz="1800" b="1" dirty="0" smtClean="0"/>
              <a:t>'CLASSPATH'=“.")</a:t>
            </a:r>
            <a:endParaRPr lang="en-US" sz="2000" b="1" dirty="0" smtClean="0"/>
          </a:p>
          <a:p>
            <a:r>
              <a:rPr lang="en-CA" sz="2000" dirty="0" smtClean="0"/>
              <a:t>FORTRAN:</a:t>
            </a:r>
            <a:endParaRPr lang="en-CA" sz="2000" dirty="0"/>
          </a:p>
          <a:p>
            <a:pPr marL="800100" lvl="2" indent="0">
              <a:buNone/>
            </a:pPr>
            <a:r>
              <a:rPr lang="en-CA" sz="1800" b="1" dirty="0" err="1" smtClean="0"/>
              <a:t>factorialFortran</a:t>
            </a:r>
            <a:r>
              <a:rPr lang="en-CA" sz="1800" b="1" dirty="0" smtClean="0"/>
              <a:t> </a:t>
            </a:r>
            <a:r>
              <a:rPr lang="en-CA" sz="1800" b="1" dirty="0"/>
              <a:t>:= </a:t>
            </a:r>
            <a:r>
              <a:rPr lang="en-CA" sz="1800" b="1" dirty="0" err="1"/>
              <a:t>define_external</a:t>
            </a:r>
            <a:r>
              <a:rPr lang="en-CA" sz="1800" b="1" dirty="0"/>
              <a:t>( </a:t>
            </a:r>
            <a:r>
              <a:rPr lang="en-CA" sz="1800" b="1" dirty="0" smtClean="0"/>
              <a:t>'</a:t>
            </a:r>
            <a:r>
              <a:rPr lang="en-CA" sz="1800" b="1" dirty="0" err="1" smtClean="0"/>
              <a:t>factorialFortran</a:t>
            </a:r>
            <a:r>
              <a:rPr lang="en-CA" sz="1800" b="1" dirty="0" smtClean="0"/>
              <a:t>',</a:t>
            </a:r>
            <a:endParaRPr lang="en-CA" sz="1800" b="1" dirty="0"/>
          </a:p>
          <a:p>
            <a:pPr marL="800100" lvl="2" indent="0">
              <a:buNone/>
            </a:pPr>
            <a:r>
              <a:rPr lang="en-CA" sz="1800" b="1" dirty="0"/>
              <a:t>                                                      </a:t>
            </a:r>
            <a:r>
              <a:rPr lang="en-CA" sz="1800" b="1" dirty="0" smtClean="0"/>
              <a:t>‘FORTRAN',</a:t>
            </a:r>
            <a:endParaRPr lang="en-CA" sz="1800" b="1" dirty="0"/>
          </a:p>
          <a:p>
            <a:pPr marL="800100" lvl="2" indent="0">
              <a:buNone/>
            </a:pPr>
            <a:r>
              <a:rPr lang="en-CA" sz="1800" b="1" dirty="0"/>
              <a:t>                                                      'n'::integer[4],</a:t>
            </a:r>
          </a:p>
          <a:p>
            <a:pPr marL="800100" lvl="2" indent="0">
              <a:buNone/>
            </a:pPr>
            <a:r>
              <a:rPr lang="en-CA" sz="1800" b="1" dirty="0"/>
              <a:t>                                                      'RETURN'::integer[4],</a:t>
            </a:r>
          </a:p>
          <a:p>
            <a:pPr marL="800100" lvl="2" indent="0">
              <a:buNone/>
            </a:pPr>
            <a:r>
              <a:rPr lang="en-CA" sz="1800" b="1" dirty="0"/>
              <a:t>                                                      'LIB</a:t>
            </a:r>
            <a:r>
              <a:rPr lang="en-CA" sz="1800" b="1"/>
              <a:t>'="</a:t>
            </a:r>
            <a:r>
              <a:rPr lang="en-CA" sz="1800" b="1" smtClean="0"/>
              <a:t>factorialFortran.dll</a:t>
            </a:r>
            <a:r>
              <a:rPr lang="en-CA" sz="1800" b="1" dirty="0" smtClean="0"/>
              <a:t>")</a:t>
            </a:r>
            <a:endParaRPr lang="en-CA" sz="1800" b="1" dirty="0"/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Appel de code </a:t>
            </a:r>
            <a:r>
              <a:rPr lang="en-US" sz="2800" b="1" dirty="0" err="1" smtClean="0"/>
              <a:t>externe</a:t>
            </a:r>
            <a:r>
              <a:rPr lang="en-US" sz="2800" b="1" dirty="0"/>
              <a:t> </a:t>
            </a:r>
            <a:r>
              <a:rPr lang="en-US" sz="2800" b="1" dirty="0" err="1"/>
              <a:t>depuis</a:t>
            </a:r>
            <a:r>
              <a:rPr lang="en-US" sz="2800" b="1" dirty="0"/>
              <a:t> Maple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5269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848" y="2190769"/>
            <a:ext cx="7543152" cy="1470025"/>
          </a:xfrm>
        </p:spPr>
        <p:txBody>
          <a:bodyPr/>
          <a:lstStyle/>
          <a:p>
            <a:pPr algn="ctr"/>
            <a:r>
              <a:rPr lang="fr-FR" dirty="0" smtClean="0"/>
              <a:t>Appel de Maple depuis du code externe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3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76B3D3F11F43BEB79D95EFF6B5AE" ma:contentTypeVersion="0" ma:contentTypeDescription="Create a new document." ma:contentTypeScope="" ma:versionID="e3f83cb089ef5e6b673c428a72298a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989B2-66B0-4317-B1C2-F0563C4A0A69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525B74B-C1B9-48FE-88CF-49F4E467F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1E0AEC-151D-4737-9D1D-9B2AD06828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4367</TotalTime>
  <Words>375</Words>
  <Application>Microsoft Office PowerPoint</Application>
  <PresentationFormat>On-screen Show (4:3)</PresentationFormat>
  <Paragraphs>110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Theme</vt:lpstr>
      <vt:lpstr>Interfaçage entre Maple et du code externe</vt:lpstr>
      <vt:lpstr>Qu’est-ce que Maple ?</vt:lpstr>
      <vt:lpstr>Deux possibilités d’interfaçage</vt:lpstr>
      <vt:lpstr>Appel de code externe depuis Maple</vt:lpstr>
      <vt:lpstr>Appel de code externe depuis Maple</vt:lpstr>
      <vt:lpstr>Appel de code externe depuis Maple</vt:lpstr>
      <vt:lpstr>Appel de code externe depuis Maple</vt:lpstr>
      <vt:lpstr>Appel de code externe depuis Maple</vt:lpstr>
      <vt:lpstr>Appel de Maple depuis du code externe</vt:lpstr>
      <vt:lpstr>Appel de Maple depuis du code externe</vt:lpstr>
      <vt:lpstr>Appel de Maple depuis du code externe</vt:lpstr>
      <vt:lpstr>Appel de Maple depuis du code externe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What_is_Maple</dc:title>
  <dc:creator>Shola Slough</dc:creator>
  <cp:lastModifiedBy>Nicolas Gachadoit</cp:lastModifiedBy>
  <cp:revision>116</cp:revision>
  <dcterms:created xsi:type="dcterms:W3CDTF">2013-04-10T14:25:52Z</dcterms:created>
  <dcterms:modified xsi:type="dcterms:W3CDTF">2017-01-17T14:29:27Z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0x01010070AC76B3D3F11F43BEB79D95EFF6B5AE</vt:lpwstr>
  </property>
</Properties>
</file>